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5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>
      <p:cViewPr>
        <p:scale>
          <a:sx n="89" d="100"/>
          <a:sy n="89" d="100"/>
        </p:scale>
        <p:origin x="280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F570C-32B2-6A44-B3F5-3AB2F53640A1}" type="datetimeFigureOut">
              <a:rPr lang="en-US" smtClean="0"/>
              <a:t>9/27/23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6D30BD-DA8E-E548-93FA-E21DD764D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170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5C450-AA6D-7357-7451-B32EC7247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31A328-BC56-BB18-31CF-6D0AD9F2E6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DBEF15-5155-8659-BC16-C8D6020CA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0E095-5356-574A-A49E-01F628A070B8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53229-9B0C-E7C1-6F8D-27C24C607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09D22-C5B6-6DDE-5464-C1619FD06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978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7A045-FD8B-B9BD-D8AE-F210CD9AA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27FE03-F9DC-B4D9-7CB4-D1B8013381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D0617-FD18-BEF5-F168-6A3328AD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937F6-2692-AF4B-898D-680E588D0771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F7FCD-B7E9-0624-6EBC-C496A7AD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D0E74-D04E-00E9-1E93-131CE637A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396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83CF40-8FA3-1D4E-1B8A-4A0991B5D2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9C07A5-6490-C2C9-36AE-9999444D5E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85729-80DF-49BE-C188-FB7912103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EF641-5C21-A74C-AFE4-3B1956FB9DCD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5FC41-2572-6152-56BF-E69FFBF10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C51A9-152E-E46F-02DA-90147335D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90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1ECE9-2A41-D27C-926C-DD0CAFBC5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E93CE1-4498-C981-5C1B-6EC9091DE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CA8BC-993D-B9EF-CCAE-AE4A5E02E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E2EA-120E-174B-B073-0AAFD7A1DA84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05D8FD-5E0D-122C-9D7C-09A47A84E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D9211-27C1-57B7-AD86-2FA99A10A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254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FE7CC-B26D-A274-8E88-1B738F9ED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E83513-7562-AE28-5163-8631883ED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F399F-C88A-1544-8875-760314BAE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D1613-C4A2-8C44-9EA1-2EC14B5D8EB7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7F4E5-525F-EAAC-0BB1-E4C595831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86F5F-1EBF-7D06-1021-7E9BAB2C5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358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F8D2C-F1B4-5E65-8471-83134A49A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1A0AD-CA33-7997-16EA-480FCA1836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D1063-EEF5-FEF5-45FF-9EEDC312F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6348F0-8FD9-C0D7-69AF-69F335F3F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F711C-170A-8045-BA64-F672C1EB3711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B575F1-63CE-6BDA-4306-EC3852535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710D46-1A14-3D65-8B7C-F140EDF97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01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2907A-B51E-BB1C-6A05-2449BF766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D6FE0-7F98-E263-2C18-CE3AF51A8A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97FFED-4175-D24C-8040-3BAFA0822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9D556-63AD-AF13-030A-A0523BCE0F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63F214-3CD8-F284-4547-BE6D452C70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DDC62C-C745-3DE6-6E71-ED251B1EC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35712-4A0C-9F46-BAA1-B8D93255F0AB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ABFC92-D9BD-5F8E-B36D-CB028D874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8B8E93-175A-4C4B-2371-C03DC689F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3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0EAC2-FE48-1C1A-EDA6-E1A767ADD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BF7CF9-BA0E-F59F-D477-996DFDA0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40D39-148E-474C-A410-EC4B18D0E563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210DC5-B1EA-7EAF-C1C3-42AB64EC1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66B60C-726E-C710-3AAD-43B838B4F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25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18D1CD-AC38-BBCA-3EFA-B5C44A608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EF011-99AE-B140-9422-FBEB0E0472FC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3D01E0-4AA1-47D5-F15C-EFECCDB8D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B74F9F-0DA6-17C8-E49C-9E95B17DD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738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38AC3-DEAB-4E64-8653-570077DC9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1A51E-2C52-3D32-4010-77DF848E6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290943-7A1C-5D79-C41F-7F40442AB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7D7AAA-8AAC-8BD8-0ADA-12FF1476F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9066-70C4-9745-B566-ADCBB8588F09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9042C3-DC2D-1C7B-48B0-353F41397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5CBAE7-B66E-3A99-1791-57759E57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742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27EC7-082E-E37F-86F6-91C103106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B2ED64-A2CE-7440-F936-BBA28EC352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44D864-4594-9FF8-CF08-9EBB5D4D1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C4FD5-F331-9DBA-804C-65DF3A427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6092B-56E2-A84A-964D-11BB916E35CB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9A56F-AAA6-2343-4C20-69B9FE75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EDD8AC-ACD3-34B6-AECC-B9A08DCAB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897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B17B6E-2056-569B-86D8-ED901BC8C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206B3-F10E-1A20-5995-BA32F70BF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AD424-F74D-229D-B18B-1F23F01A2C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39525-9604-B84C-8F0D-ECED725C0B63}" type="datetime1">
              <a:rPr lang="en-US" smtClean="0"/>
              <a:t>9/27/23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2D6D5F-E340-7DC5-47DB-08DE56E987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moosenotmeese.org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F00E1-09D1-CF59-806A-5E73265A4E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66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A930249-8242-4E2B-AF17-C01826488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BDD999-C5E1-4B3E-A710-7686738191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 descr="A moose standing in a field&#10;&#10;Description automatically generated">
            <a:extLst>
              <a:ext uri="{FF2B5EF4-FFF2-40B4-BE49-F238E27FC236}">
                <a16:creationId xmlns:a16="http://schemas.microsoft.com/office/drawing/2014/main" id="{6E3EEB11-1243-7D04-EE46-B989EFB085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76D7A1-616B-D06E-83D5-47E07B090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8181" y="1122363"/>
            <a:ext cx="9795637" cy="2220775"/>
          </a:xfrm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The Plural Of Moose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BD3A19-E1DF-41C1-AF8C-4B9F140E2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8181" y="3514853"/>
            <a:ext cx="9795637" cy="205704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Brought to you by Moose Not Meese</a:t>
            </a:r>
          </a:p>
        </p:txBody>
      </p:sp>
      <p:pic>
        <p:nvPicPr>
          <p:cNvPr id="7" name="Picture 6" descr="A red circle with black text&#10;&#10;Description automatically generated">
            <a:extLst>
              <a:ext uri="{FF2B5EF4-FFF2-40B4-BE49-F238E27FC236}">
                <a16:creationId xmlns:a16="http://schemas.microsoft.com/office/drawing/2014/main" id="{76625D0F-207C-D53B-E872-AAA1A0999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501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moose with antlers walking in a field&#10;&#10;Description automatically generated">
            <a:extLst>
              <a:ext uri="{FF2B5EF4-FFF2-40B4-BE49-F238E27FC236}">
                <a16:creationId xmlns:a16="http://schemas.microsoft.com/office/drawing/2014/main" id="{A30DDC79-58A4-E7ED-CB01-A86265700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DE9FF6-81CE-F07B-1977-4915AB18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Thank you for going on this educational journey with us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C87306-A642-CAF4-9D2F-0EFA762BB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>
                <a:solidFill>
                  <a:srgbClr val="FFFFFF"/>
                </a:solidFill>
              </a:rPr>
              <a:t>For more information, go to moosenotmeese.org</a:t>
            </a:r>
          </a:p>
        </p:txBody>
      </p:sp>
      <p:pic>
        <p:nvPicPr>
          <p:cNvPr id="10" name="Picture 9" descr="A red circle with black text&#10;&#10;Description automatically generated">
            <a:extLst>
              <a:ext uri="{FF2B5EF4-FFF2-40B4-BE49-F238E27FC236}">
                <a16:creationId xmlns:a16="http://schemas.microsoft.com/office/drawing/2014/main" id="{B8A3827A-8C8C-6E3F-C9DB-E4E383826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285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2B17B2-120F-DEF1-56A4-B45B91772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7" y="5138135"/>
            <a:ext cx="9276735" cy="79265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 dirty="0">
                <a:latin typeface="+mj-lt"/>
                <a:ea typeface="+mj-ea"/>
                <a:cs typeface="+mj-cs"/>
              </a:rPr>
              <a:t>Pretest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045EC3-0071-39AB-D34D-4493C95C0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67467" y="6017122"/>
            <a:ext cx="9276735" cy="477264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(I’m so sorry guys)</a:t>
            </a:r>
          </a:p>
        </p:txBody>
      </p:sp>
      <p:pic>
        <p:nvPicPr>
          <p:cNvPr id="8" name="Picture 7" descr="A moose with large antlers in snow&#10;&#10;Description automatically generated">
            <a:extLst>
              <a:ext uri="{FF2B5EF4-FFF2-40B4-BE49-F238E27FC236}">
                <a16:creationId xmlns:a16="http://schemas.microsoft.com/office/drawing/2014/main" id="{63372532-08C6-2F5A-9877-56B1CF45D9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87" b="12543"/>
          <a:stretch/>
        </p:blipFill>
        <p:spPr>
          <a:xfrm>
            <a:off x="2162233" y="461563"/>
            <a:ext cx="7836749" cy="4408190"/>
          </a:xfrm>
          <a:prstGeom prst="rect">
            <a:avLst/>
          </a:prstGeom>
        </p:spPr>
      </p:pic>
      <p:pic>
        <p:nvPicPr>
          <p:cNvPr id="9" name="Picture 8" descr="A red circle with black text&#10;&#10;Description automatically generated">
            <a:extLst>
              <a:ext uri="{FF2B5EF4-FFF2-40B4-BE49-F238E27FC236}">
                <a16:creationId xmlns:a16="http://schemas.microsoft.com/office/drawing/2014/main" id="{0073EB66-7CBA-41AF-5A1E-974A8BF40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69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3C2CF92-67B9-271E-515C-6EAF79D83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anchor="ctr">
            <a:normAutofit/>
          </a:bodyPr>
          <a:lstStyle/>
          <a:p>
            <a:r>
              <a:rPr lang="en-US" sz="4000"/>
              <a:t>Facts about moose!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EC283C-9866-AC5E-4F55-6842781A1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0" y="2470244"/>
            <a:ext cx="5334197" cy="3769835"/>
          </a:xfrm>
        </p:spPr>
        <p:txBody>
          <a:bodyPr anchor="ctr">
            <a:normAutofit/>
          </a:bodyPr>
          <a:lstStyle/>
          <a:p>
            <a:r>
              <a:rPr lang="en-US" sz="2000" dirty="0"/>
              <a:t>The scientific name for moose is Alces Alces</a:t>
            </a:r>
          </a:p>
          <a:p>
            <a:r>
              <a:rPr lang="en-US" sz="2000" dirty="0"/>
              <a:t>Moose are 5-6.5ft tall</a:t>
            </a:r>
          </a:p>
          <a:p>
            <a:r>
              <a:rPr lang="en-US" sz="2000" dirty="0"/>
              <a:t>Moose live around 15-20 years in the wild</a:t>
            </a:r>
          </a:p>
          <a:p>
            <a:r>
              <a:rPr lang="en-US" sz="2000" dirty="0"/>
              <a:t>Moose are pretty cool animals</a:t>
            </a:r>
          </a:p>
          <a:p>
            <a:r>
              <a:rPr lang="en-US" sz="2000" dirty="0"/>
              <a:t>Moose weigh around 1,800 pounds</a:t>
            </a:r>
          </a:p>
          <a:p>
            <a:r>
              <a:rPr lang="en-US" sz="2000" dirty="0"/>
              <a:t>Moose are the </a:t>
            </a:r>
            <a:r>
              <a:rPr lang="en-US" sz="2000" b="0" i="0" u="none" strike="noStrike" dirty="0">
                <a:effectLst/>
                <a:latin typeface="GeoEditRegular"/>
              </a:rPr>
              <a:t>largest animal in the deer family</a:t>
            </a:r>
          </a:p>
          <a:p>
            <a:r>
              <a:rPr lang="en-US" sz="2000" dirty="0">
                <a:latin typeface="GeoEditRegular"/>
              </a:rPr>
              <a:t>M</a:t>
            </a:r>
            <a:r>
              <a:rPr lang="en-US" sz="2000" b="0" i="0" u="none" strike="noStrike" dirty="0">
                <a:effectLst/>
                <a:latin typeface="GeoEditRegular"/>
              </a:rPr>
              <a:t>oose eat primarily leaves, stems, twigs, and bark</a:t>
            </a:r>
          </a:p>
          <a:p>
            <a:r>
              <a:rPr lang="en-US" sz="2000" dirty="0">
                <a:latin typeface="GeoEditRegular"/>
              </a:rPr>
              <a:t>Moose can run up to 35mph and can swim without stopping for 10 miles</a:t>
            </a:r>
            <a:endParaRPr lang="en-US" sz="2000" dirty="0"/>
          </a:p>
        </p:txBody>
      </p:sp>
      <p:pic>
        <p:nvPicPr>
          <p:cNvPr id="1026" name="Picture 2" descr="Moose | Habitat, Size, Weight, Diet, Antlers, &amp; Facts | Britannica">
            <a:extLst>
              <a:ext uri="{FF2B5EF4-FFF2-40B4-BE49-F238E27FC236}">
                <a16:creationId xmlns:a16="http://schemas.microsoft.com/office/drawing/2014/main" id="{F49D7AA6-8989-05A0-B8F9-6A8FD9A7EF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3" t="-158" r="24775" b="158"/>
          <a:stretch/>
        </p:blipFill>
        <p:spPr bwMode="auto">
          <a:xfrm>
            <a:off x="6857797" y="-10886"/>
            <a:ext cx="5334204" cy="6868886"/>
          </a:xfrm>
          <a:prstGeom prst="rect">
            <a:avLst/>
          </a:prstGeom>
          <a:noFill/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red circle with black text&#10;&#10;Description automatically generated">
            <a:extLst>
              <a:ext uri="{FF2B5EF4-FFF2-40B4-BE49-F238E27FC236}">
                <a16:creationId xmlns:a16="http://schemas.microsoft.com/office/drawing/2014/main" id="{63DD0DC8-407E-D1D5-EA87-A68CF1530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5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2B9F7-E025-23AF-C614-20293BFBD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9978" y="741391"/>
            <a:ext cx="3369234" cy="1616203"/>
          </a:xfrm>
        </p:spPr>
        <p:txBody>
          <a:bodyPr anchor="b">
            <a:normAutofit/>
          </a:bodyPr>
          <a:lstStyle/>
          <a:p>
            <a:r>
              <a:rPr lang="en-US" sz="3200"/>
              <a:t>Building a safe classroom</a:t>
            </a:r>
          </a:p>
        </p:txBody>
      </p:sp>
      <p:pic>
        <p:nvPicPr>
          <p:cNvPr id="6" name="Picture 5" descr="A moose with antlers in a field&#10;&#10;Description automatically generated">
            <a:extLst>
              <a:ext uri="{FF2B5EF4-FFF2-40B4-BE49-F238E27FC236}">
                <a16:creationId xmlns:a16="http://schemas.microsoft.com/office/drawing/2014/main" id="{282F8BB4-8CC9-B90F-5EF1-E99D9624E4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25" r="3044" b="-1"/>
          <a:stretch/>
        </p:blipFill>
        <p:spPr>
          <a:xfrm>
            <a:off x="20" y="10"/>
            <a:ext cx="7390243" cy="6857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879677" y="2347416"/>
            <a:ext cx="1630908" cy="7390262"/>
          </a:xfrm>
          <a:prstGeom prst="rect">
            <a:avLst/>
          </a:prstGeom>
          <a:gradFill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-1919061" y="1919060"/>
            <a:ext cx="6854280" cy="301615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461657" y="4425055"/>
            <a:ext cx="2928605" cy="2432945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4F00B-48D2-BBFE-FBD5-9DB6826D3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978" y="2533476"/>
            <a:ext cx="3369234" cy="3447832"/>
          </a:xfrm>
        </p:spPr>
        <p:txBody>
          <a:bodyPr anchor="t">
            <a:normAutofit/>
          </a:bodyPr>
          <a:lstStyle/>
          <a:p>
            <a:r>
              <a:rPr lang="en-US" sz="2000"/>
              <a:t>Let’s come up with some classroom norms to make sure everyone is comfortable discussing this difficult subject</a:t>
            </a:r>
          </a:p>
        </p:txBody>
      </p:sp>
      <p:pic>
        <p:nvPicPr>
          <p:cNvPr id="7" name="Picture 6" descr="A red circle with black text&#10;&#10;Description automatically generated">
            <a:extLst>
              <a:ext uri="{FF2B5EF4-FFF2-40B4-BE49-F238E27FC236}">
                <a16:creationId xmlns:a16="http://schemas.microsoft.com/office/drawing/2014/main" id="{50B82018-83DC-EE7E-64B1-61D2DDA67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4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72FAB-E959-BD43-B425-AC6A1ED2F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355265" cy="1616203"/>
          </a:xfrm>
        </p:spPr>
        <p:txBody>
          <a:bodyPr anchor="b">
            <a:normAutofit/>
          </a:bodyPr>
          <a:lstStyle/>
          <a:p>
            <a:r>
              <a:rPr lang="en-US" sz="3200"/>
              <a:t>What do we know about the plural of moose?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F7410-6675-0D67-0ABF-7B8A2A952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2533476"/>
            <a:ext cx="4355265" cy="344783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000" dirty="0"/>
              <a:t>Ideas to get you thinking:</a:t>
            </a:r>
          </a:p>
          <a:p>
            <a:r>
              <a:rPr lang="en-US" sz="2000" dirty="0"/>
              <a:t>What is the correct plural?</a:t>
            </a:r>
          </a:p>
          <a:p>
            <a:r>
              <a:rPr lang="en-US" sz="2000" dirty="0"/>
              <a:t>Have you ever seen a moose?</a:t>
            </a:r>
          </a:p>
          <a:p>
            <a:r>
              <a:rPr lang="en-US" sz="2000" dirty="0"/>
              <a:t>Have you ever encountered a </a:t>
            </a:r>
            <a:r>
              <a:rPr lang="en-US" sz="2000" dirty="0" err="1"/>
              <a:t>Meeser</a:t>
            </a:r>
            <a:r>
              <a:rPr lang="en-US" sz="2000" dirty="0"/>
              <a:t>? What did you do?</a:t>
            </a:r>
          </a:p>
          <a:p>
            <a:r>
              <a:rPr lang="en-US" sz="2000" dirty="0"/>
              <a:t>Where have you seen moose in popular culture</a:t>
            </a:r>
          </a:p>
        </p:txBody>
      </p:sp>
      <p:pic>
        <p:nvPicPr>
          <p:cNvPr id="6" name="Picture 5" descr="A moose with antlers in a grassy field&#10;&#10;Description automatically generated">
            <a:extLst>
              <a:ext uri="{FF2B5EF4-FFF2-40B4-BE49-F238E27FC236}">
                <a16:creationId xmlns:a16="http://schemas.microsoft.com/office/drawing/2014/main" id="{0B633F4A-4B0B-2C72-C737-8B412DA73F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75" r="32214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69424" y="3028872"/>
            <a:ext cx="1559464" cy="6106313"/>
          </a:xfrm>
          <a:prstGeom prst="rect">
            <a:avLst/>
          </a:prstGeom>
          <a:gradFill>
            <a:gsLst>
              <a:gs pos="0">
                <a:schemeClr val="accent5">
                  <a:alpha val="77000"/>
                </a:schemeClr>
              </a:gs>
              <a:gs pos="57000">
                <a:schemeClr val="accent5">
                  <a:lumMod val="60000"/>
                  <a:lumOff val="40000"/>
                  <a:alpha val="0"/>
                </a:schemeClr>
              </a:gs>
            </a:gsLst>
            <a:lin ang="11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3A50E9-9119-7BC3-083B-2D84CCC78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15441" y="-3760"/>
            <a:ext cx="2176557" cy="685799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0000">
                <a:schemeClr val="accent2">
                  <a:alpha val="0"/>
                </a:scheme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096000" y="5502302"/>
            <a:ext cx="6106314" cy="135945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9000"/>
                </a:schemeClr>
              </a:gs>
              <a:gs pos="38000">
                <a:schemeClr val="accent5">
                  <a:lumMod val="60000"/>
                  <a:lumOff val="40000"/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26892" y="2939627"/>
            <a:ext cx="3162908" cy="39146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7" name="Picture 6" descr="A red circle with black text&#10;&#10;Description automatically generated">
            <a:extLst>
              <a:ext uri="{FF2B5EF4-FFF2-40B4-BE49-F238E27FC236}">
                <a16:creationId xmlns:a16="http://schemas.microsoft.com/office/drawing/2014/main" id="{835B914B-5E75-D963-DD22-E91C56361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72ACD-7078-0C34-4EAE-DD411CD5A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4355265" cy="1616203"/>
          </a:xfrm>
        </p:spPr>
        <p:txBody>
          <a:bodyPr anchor="b">
            <a:normAutofit/>
          </a:bodyPr>
          <a:lstStyle/>
          <a:p>
            <a:r>
              <a:rPr lang="en-US" sz="3200"/>
              <a:t>The only correct plural of moose is moose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9D66C-D30B-29E3-886B-49A6570D5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2" y="2533476"/>
            <a:ext cx="4355265" cy="344783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1400" dirty="0"/>
              <a:t>Why? There’s two reasons: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400" b="1" i="0" u="none" strike="noStrike" dirty="0">
                <a:effectLst/>
              </a:rPr>
              <a:t>The word "moose" is a Native American word: </a:t>
            </a:r>
            <a:r>
              <a:rPr lang="en-US" sz="1400" dirty="0"/>
              <a:t>Words in English all came from other languages. The word </a:t>
            </a:r>
            <a:r>
              <a:rPr lang="en-US" sz="1400" i="1" dirty="0"/>
              <a:t>goose</a:t>
            </a:r>
            <a:r>
              <a:rPr lang="en-US" sz="1400" dirty="0"/>
              <a:t> is German, and did this fancy thing called strong declension to change to </a:t>
            </a:r>
            <a:r>
              <a:rPr lang="en-US" sz="1400" i="1" dirty="0"/>
              <a:t>geese</a:t>
            </a:r>
            <a:r>
              <a:rPr lang="en-US" sz="1400" dirty="0"/>
              <a:t> as a plural. </a:t>
            </a:r>
            <a:r>
              <a:rPr lang="en-US" sz="1400" i="1" dirty="0"/>
              <a:t>Moose</a:t>
            </a:r>
            <a:r>
              <a:rPr lang="en-US" sz="1400" dirty="0"/>
              <a:t> is Native American and came into English thousands of years after </a:t>
            </a:r>
            <a:r>
              <a:rPr lang="en-US" sz="1400" i="1" dirty="0"/>
              <a:t>goose</a:t>
            </a:r>
            <a:r>
              <a:rPr lang="en-US" sz="1400" dirty="0"/>
              <a:t>, meaning the strong declension was never applied.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400" b="1" dirty="0"/>
              <a:t>Moose is meat: </a:t>
            </a:r>
            <a:r>
              <a:rPr lang="en-US" sz="1400" dirty="0"/>
              <a:t>In English, meats typically don't change as plurals. In English, you'd say “would you like some more salmon?” and not “would you like some more salmons?” The same concept applies to moose.</a:t>
            </a:r>
          </a:p>
        </p:txBody>
      </p:sp>
      <p:pic>
        <p:nvPicPr>
          <p:cNvPr id="6" name="Picture 5" descr="A moose with large antlers in a field of red plants&#10;&#10;Description automatically generated">
            <a:extLst>
              <a:ext uri="{FF2B5EF4-FFF2-40B4-BE49-F238E27FC236}">
                <a16:creationId xmlns:a16="http://schemas.microsoft.com/office/drawing/2014/main" id="{750BF2C2-F31C-6ABA-2C96-0463172F6B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97" r="29703"/>
          <a:stretch/>
        </p:blipFill>
        <p:spPr>
          <a:xfrm>
            <a:off x="6096000" y="10"/>
            <a:ext cx="6095999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69424" y="3028872"/>
            <a:ext cx="1559464" cy="6106313"/>
          </a:xfrm>
          <a:prstGeom prst="rect">
            <a:avLst/>
          </a:prstGeom>
          <a:gradFill>
            <a:gsLst>
              <a:gs pos="0">
                <a:schemeClr val="accent5">
                  <a:alpha val="77000"/>
                </a:schemeClr>
              </a:gs>
              <a:gs pos="57000">
                <a:schemeClr val="accent5">
                  <a:lumMod val="60000"/>
                  <a:lumOff val="40000"/>
                  <a:alpha val="0"/>
                </a:schemeClr>
              </a:gs>
            </a:gsLst>
            <a:lin ang="11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3A50E9-9119-7BC3-083B-2D84CCC78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15441" y="-3760"/>
            <a:ext cx="2176557" cy="685799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0000">
                <a:schemeClr val="accent2">
                  <a:alpha val="0"/>
                </a:scheme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6096000" y="5502302"/>
            <a:ext cx="6106314" cy="135945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9000"/>
                </a:schemeClr>
              </a:gs>
              <a:gs pos="38000">
                <a:schemeClr val="accent5">
                  <a:lumMod val="60000"/>
                  <a:lumOff val="40000"/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026892" y="2939627"/>
            <a:ext cx="3162908" cy="391461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pic>
        <p:nvPicPr>
          <p:cNvPr id="7" name="Picture 6" descr="A red circle with black text&#10;&#10;Description automatically generated">
            <a:extLst>
              <a:ext uri="{FF2B5EF4-FFF2-40B4-BE49-F238E27FC236}">
                <a16:creationId xmlns:a16="http://schemas.microsoft.com/office/drawing/2014/main" id="{65C623CE-2830-B225-C318-985152DD3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20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A8924B-7788-6D87-BCD3-530E3C31B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" y="762001"/>
            <a:ext cx="5334197" cy="1708242"/>
          </a:xfrm>
        </p:spPr>
        <p:txBody>
          <a:bodyPr anchor="ctr">
            <a:normAutofit/>
          </a:bodyPr>
          <a:lstStyle/>
          <a:p>
            <a:r>
              <a:rPr lang="en-US" sz="4000"/>
              <a:t>Dangerous Radical Meesers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8794888-BC74-3752-7802-57B2C73BA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0" y="2470244"/>
            <a:ext cx="5334197" cy="3769835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effectLst/>
                <a:latin typeface="system-ui"/>
              </a:rPr>
              <a:t>Radical </a:t>
            </a:r>
            <a:r>
              <a:rPr lang="en-US" sz="2000" b="0" i="0" u="none" strike="noStrike" dirty="0" err="1">
                <a:effectLst/>
                <a:latin typeface="system-ui"/>
              </a:rPr>
              <a:t>Meesers</a:t>
            </a:r>
            <a:r>
              <a:rPr lang="en-US" sz="2000" b="0" i="0" u="none" strike="noStrike" dirty="0">
                <a:effectLst/>
                <a:latin typeface="system-ui"/>
              </a:rPr>
              <a:t> hold extreme, incorrect views about the plural form of </a:t>
            </a:r>
            <a:r>
              <a:rPr lang="en-US" sz="2000" b="0" i="1" u="none" strike="noStrike" dirty="0">
                <a:effectLst/>
                <a:latin typeface="system-ui"/>
              </a:rPr>
              <a:t>moose</a:t>
            </a:r>
            <a:r>
              <a:rPr lang="en-US" sz="2000" b="0" i="0" u="none" strike="noStrike" dirty="0">
                <a:effectLst/>
                <a:latin typeface="system-ui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effectLst/>
                <a:latin typeface="system-ui"/>
              </a:rPr>
              <a:t>They reject the widely accepted usage of </a:t>
            </a:r>
            <a:r>
              <a:rPr lang="en-US" sz="2000" b="0" i="1" u="none" strike="noStrike" dirty="0">
                <a:effectLst/>
                <a:latin typeface="system-ui"/>
              </a:rPr>
              <a:t>moose</a:t>
            </a:r>
            <a:r>
              <a:rPr lang="en-US" sz="2000" b="0" i="0" u="none" strike="noStrike" dirty="0">
                <a:effectLst/>
                <a:latin typeface="system-ui"/>
              </a:rPr>
              <a:t> as the correct plural form and insist on using </a:t>
            </a:r>
            <a:r>
              <a:rPr lang="en-US" sz="2000" b="0" i="1" u="none" strike="noStrike" dirty="0" err="1">
                <a:effectLst/>
                <a:latin typeface="system-ui"/>
              </a:rPr>
              <a:t>meese</a:t>
            </a:r>
            <a:r>
              <a:rPr lang="en-US" sz="2000" b="0" i="0" u="none" strike="noStrike" dirty="0">
                <a:effectLst/>
                <a:latin typeface="system-ui"/>
              </a:rPr>
              <a:t> instead.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0" i="0" u="none" strike="noStrike" dirty="0">
                <a:effectLst/>
                <a:latin typeface="system-ui"/>
              </a:rPr>
              <a:t>Their actions can create confusion and undermine the proper understanding of language.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>
                <a:latin typeface="system-ui"/>
              </a:rPr>
              <a:t>By correcting</a:t>
            </a:r>
            <a:r>
              <a:rPr lang="en-US" sz="2000" b="0" i="0" u="none" strike="noStrike" dirty="0">
                <a:effectLst/>
                <a:latin typeface="system-ui"/>
              </a:rPr>
              <a:t> </a:t>
            </a:r>
            <a:r>
              <a:rPr lang="en-US" sz="2000" dirty="0">
                <a:latin typeface="system-ui"/>
              </a:rPr>
              <a:t>R</a:t>
            </a:r>
            <a:r>
              <a:rPr lang="en-US" sz="2000" b="0" i="0" u="none" strike="noStrike" dirty="0">
                <a:effectLst/>
                <a:latin typeface="system-ui"/>
              </a:rPr>
              <a:t>adical </a:t>
            </a:r>
            <a:r>
              <a:rPr lang="en-US" sz="2000" b="0" i="0" u="none" strike="noStrike" dirty="0" err="1">
                <a:effectLst/>
                <a:latin typeface="system-ui"/>
              </a:rPr>
              <a:t>Meesers</a:t>
            </a:r>
            <a:r>
              <a:rPr lang="en-US" sz="2000" b="0" i="0" u="none" strike="noStrike" dirty="0">
                <a:effectLst/>
                <a:latin typeface="system-ui"/>
              </a:rPr>
              <a:t> when we see them, we can promote critical thinking and ensure a clear and accurate understanding of plural forms.</a:t>
            </a:r>
          </a:p>
        </p:txBody>
      </p:sp>
      <p:pic>
        <p:nvPicPr>
          <p:cNvPr id="11" name="Content Placeholder 4" descr="A person in a blue jacket&#10;&#10;Description automatically generated">
            <a:extLst>
              <a:ext uri="{FF2B5EF4-FFF2-40B4-BE49-F238E27FC236}">
                <a16:creationId xmlns:a16="http://schemas.microsoft.com/office/drawing/2014/main" id="{C90D19A5-8A4F-175E-92FA-DB74A3646A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" b="3424"/>
          <a:stretch/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red circle with black text&#10;&#10;Description automatically generated">
            <a:extLst>
              <a:ext uri="{FF2B5EF4-FFF2-40B4-BE49-F238E27FC236}">
                <a16:creationId xmlns:a16="http://schemas.microsoft.com/office/drawing/2014/main" id="{3C07B879-70D3-D5E6-AFAD-D9866E86A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0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Slide Background">
            <a:extLst>
              <a:ext uri="{FF2B5EF4-FFF2-40B4-BE49-F238E27FC236}">
                <a16:creationId xmlns:a16="http://schemas.microsoft.com/office/drawing/2014/main" id="{9D768B77-8742-43A0-AF16-6AC4D378E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48B13CA8-CBEA-4805-955D-CEBE32236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617490" cy="5486399"/>
          </a:xfrm>
          <a:prstGeom prst="rect">
            <a:avLst/>
          </a:prstGeom>
          <a:ln>
            <a:noFill/>
          </a:ln>
          <a:effectLst>
            <a:outerShdw blurRad="393700" dist="127000" dir="5400000" sx="95000" sy="95000" algn="t" rotWithShape="0">
              <a:srgbClr val="00000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BFD301-DEE9-401A-ABCA-17B95F50D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813574"/>
            <a:ext cx="3221377" cy="385925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/>
              <a:t>How can we make change in our community?</a:t>
            </a:r>
          </a:p>
        </p:txBody>
      </p:sp>
      <p:pic>
        <p:nvPicPr>
          <p:cNvPr id="8" name="Picture 7" descr="A large moose with large antlers&#10;&#10;Description automatically generated">
            <a:extLst>
              <a:ext uri="{FF2B5EF4-FFF2-40B4-BE49-F238E27FC236}">
                <a16:creationId xmlns:a16="http://schemas.microsoft.com/office/drawing/2014/main" id="{E0C108CE-12D3-DDB3-7D14-DE28B2E32B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38" r="21037" b="-2"/>
          <a:stretch/>
        </p:blipFill>
        <p:spPr>
          <a:xfrm>
            <a:off x="4617490" y="1"/>
            <a:ext cx="7574510" cy="6858000"/>
          </a:xfrm>
          <a:prstGeom prst="rect">
            <a:avLst/>
          </a:prstGeom>
          <a:effectLst>
            <a:outerShdw blurRad="254000" dist="190500" dir="5580000" sx="90000" sy="9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9" name="Picture 8" descr="A red circle with black text&#10;&#10;Description automatically generated">
            <a:extLst>
              <a:ext uri="{FF2B5EF4-FFF2-40B4-BE49-F238E27FC236}">
                <a16:creationId xmlns:a16="http://schemas.microsoft.com/office/drawing/2014/main" id="{1AA5FDBE-63DB-2BB5-761D-005C12E69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50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moose with large antlers walking through snow&#10;&#10;Description automatically generated">
            <a:extLst>
              <a:ext uri="{FF2B5EF4-FFF2-40B4-BE49-F238E27FC236}">
                <a16:creationId xmlns:a16="http://schemas.microsoft.com/office/drawing/2014/main" id="{F39F5450-CE73-7F73-9721-26FB802D1E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06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608B82-AE3B-F39A-22A6-84596AD6B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r>
              <a:rPr lang="en-US" sz="4000"/>
              <a:t>What we’ve learned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A53F5-5D71-F34D-8931-B7F259DFD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r>
              <a:rPr lang="en-US" sz="2000" dirty="0"/>
              <a:t>Basic facts about moose</a:t>
            </a:r>
          </a:p>
          <a:p>
            <a:r>
              <a:rPr lang="en-US" sz="2000" dirty="0"/>
              <a:t>The correct plural form of moose (it’s moose, not </a:t>
            </a:r>
            <a:r>
              <a:rPr lang="en-US" sz="2000" dirty="0" err="1"/>
              <a:t>meese</a:t>
            </a:r>
            <a:r>
              <a:rPr lang="en-US" sz="2000" dirty="0"/>
              <a:t>)</a:t>
            </a:r>
          </a:p>
          <a:p>
            <a:r>
              <a:rPr lang="en-US" sz="2000" dirty="0"/>
              <a:t>How to identify Radical </a:t>
            </a:r>
            <a:r>
              <a:rPr lang="en-US" sz="2000" dirty="0" err="1"/>
              <a:t>Meesers</a:t>
            </a:r>
            <a:endParaRPr lang="en-US" sz="2000" dirty="0"/>
          </a:p>
          <a:p>
            <a:r>
              <a:rPr lang="en-US" sz="2000" dirty="0"/>
              <a:t>Knowing to confront and not ignore Radical </a:t>
            </a:r>
            <a:r>
              <a:rPr lang="en-US" sz="2000" dirty="0" err="1"/>
              <a:t>Meesers</a:t>
            </a:r>
            <a:endParaRPr lang="en-US" sz="2000" dirty="0"/>
          </a:p>
          <a:p>
            <a:r>
              <a:rPr lang="en-US" sz="2000" dirty="0"/>
              <a:t>Be outstanding citizens in general (of course)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7" name="Picture 6" descr="A red circle with black text&#10;&#10;Description automatically generated">
            <a:extLst>
              <a:ext uri="{FF2B5EF4-FFF2-40B4-BE49-F238E27FC236}">
                <a16:creationId xmlns:a16="http://schemas.microsoft.com/office/drawing/2014/main" id="{BF2A45B6-280C-159E-2293-393681452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8057" y="5962356"/>
            <a:ext cx="726831" cy="72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30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423</Words>
  <Application>Microsoft Macintosh PowerPoint</Application>
  <PresentationFormat>Widescreen</PresentationFormat>
  <Paragraphs>39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GeoEditRegular</vt:lpstr>
      <vt:lpstr>system-ui</vt:lpstr>
      <vt:lpstr>Office Theme</vt:lpstr>
      <vt:lpstr>The Plural Of Moose</vt:lpstr>
      <vt:lpstr>Pretest</vt:lpstr>
      <vt:lpstr>Facts about moose!</vt:lpstr>
      <vt:lpstr>Building a safe classroom</vt:lpstr>
      <vt:lpstr>What do we know about the plural of moose?</vt:lpstr>
      <vt:lpstr>The only correct plural of moose is moose</vt:lpstr>
      <vt:lpstr>Dangerous Radical Meesers</vt:lpstr>
      <vt:lpstr>How can we make change in our community?</vt:lpstr>
      <vt:lpstr>What we’ve learned</vt:lpstr>
      <vt:lpstr>Thank you for going on this educational journey with 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Kessler-Cohen, Jonah G - LIN 11 000</dc:creator>
  <cp:lastModifiedBy>Kessler-Cohen, Jonah G - LIN 11 000</cp:lastModifiedBy>
  <cp:revision>3</cp:revision>
  <dcterms:created xsi:type="dcterms:W3CDTF">2023-09-27T16:17:47Z</dcterms:created>
  <dcterms:modified xsi:type="dcterms:W3CDTF">2023-09-27T17:04:14Z</dcterms:modified>
</cp:coreProperties>
</file>